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1" r:id="rId4"/>
    <p:sldId id="276" r:id="rId5"/>
    <p:sldId id="262" r:id="rId6"/>
    <p:sldId id="263" r:id="rId7"/>
    <p:sldId id="264" r:id="rId8"/>
    <p:sldId id="266" r:id="rId9"/>
    <p:sldId id="258" r:id="rId10"/>
    <p:sldId id="271" r:id="rId11"/>
    <p:sldId id="273" r:id="rId12"/>
    <p:sldId id="267" r:id="rId13"/>
    <p:sldId id="270" r:id="rId14"/>
    <p:sldId id="268" r:id="rId15"/>
    <p:sldId id="269" r:id="rId16"/>
    <p:sldId id="277" r:id="rId17"/>
    <p:sldId id="275" r:id="rId1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303B"/>
    <a:srgbClr val="ED1C24"/>
    <a:srgbClr val="5DA9DD"/>
    <a:srgbClr val="4267B2"/>
    <a:srgbClr val="FEF3D4"/>
    <a:srgbClr val="F8E08E"/>
    <a:srgbClr val="383333"/>
    <a:srgbClr val="C26E68"/>
    <a:srgbClr val="0099D2"/>
    <a:srgbClr val="EF4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9" autoAdjust="0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784" y="1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2538" y="90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/D:\KD\Work%20Drive\Activities\2017%20IBBS\PrevCascadePaper\summary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669811747669472"/>
          <c:y val="0.068359375"/>
          <c:w val="0.911946028298187"/>
          <c:h val="0.7101449721128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'figure 1'!$B$3</c:f>
              <c:strCache>
                <c:ptCount val="1"/>
                <c:pt idx="0">
                  <c:v>Sequential cascade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'figure 1'!$C$2:$H$2</c:f>
              <c:strCache>
                <c:ptCount val="6"/>
                <c:pt idx="0">
                  <c:v>Total</c:v>
                </c:pt>
                <c:pt idx="1">
                  <c:v>Received syringe or condom or HIV test in 12 months</c:v>
                </c:pt>
                <c:pt idx="2">
                  <c:v>Received syringe and condom and HIV test in 12 months</c:v>
                </c:pt>
                <c:pt idx="3">
                  <c:v>Used clean syringe for last injection</c:v>
                </c:pt>
                <c:pt idx="4">
                  <c:v>Used only clean syringes in 30 days</c:v>
                </c:pt>
                <c:pt idx="5">
                  <c:v>Did not have injection risk in 30 days</c:v>
                </c:pt>
              </c:strCache>
            </c:strRef>
          </c:cat>
          <c:val>
            <c:numRef>
              <c:f>'figure 1'!$C$3:$H$3</c:f>
              <c:numCache>
                <c:formatCode>0%</c:formatCode>
                <c:ptCount val="6"/>
                <c:pt idx="0">
                  <c:v>1.0</c:v>
                </c:pt>
                <c:pt idx="1">
                  <c:v>0.418712674187127</c:v>
                </c:pt>
                <c:pt idx="2">
                  <c:v>0.182481751824818</c:v>
                </c:pt>
                <c:pt idx="3">
                  <c:v>0.179031187790312</c:v>
                </c:pt>
                <c:pt idx="4">
                  <c:v>0.173324485733245</c:v>
                </c:pt>
                <c:pt idx="5">
                  <c:v>0.0637027206370272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A19-48A0-ABFC-6F4D7539746D}"/>
            </c:ext>
          </c:extLst>
        </c:ser>
        <c:ser>
          <c:idx val="1"/>
          <c:order val="1"/>
          <c:tx>
            <c:strRef>
              <c:f>'figure 1'!$B$4</c:f>
              <c:strCache>
                <c:ptCount val="1"/>
                <c:pt idx="0">
                  <c:v>Separate indicators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'figure 1'!$C$2:$H$2</c:f>
              <c:strCache>
                <c:ptCount val="6"/>
                <c:pt idx="0">
                  <c:v>Total</c:v>
                </c:pt>
                <c:pt idx="1">
                  <c:v>Received syringe or condom or HIV test in 12 months</c:v>
                </c:pt>
                <c:pt idx="2">
                  <c:v>Received syringe and condom and HIV test in 12 months</c:v>
                </c:pt>
                <c:pt idx="3">
                  <c:v>Used clean syringe for last injection</c:v>
                </c:pt>
                <c:pt idx="4">
                  <c:v>Used only clean syringes in 30 days</c:v>
                </c:pt>
                <c:pt idx="5">
                  <c:v>Did not have injection risk in 30 days</c:v>
                </c:pt>
              </c:strCache>
            </c:strRef>
          </c:cat>
          <c:val>
            <c:numRef>
              <c:f>'figure 1'!$C$4:$H$4</c:f>
              <c:numCache>
                <c:formatCode>0%</c:formatCode>
                <c:ptCount val="6"/>
                <c:pt idx="0">
                  <c:v>1.0</c:v>
                </c:pt>
                <c:pt idx="1">
                  <c:v>0.420431211498973</c:v>
                </c:pt>
                <c:pt idx="2">
                  <c:v>0.181083162217659</c:v>
                </c:pt>
                <c:pt idx="3">
                  <c:v>0.97267829656234</c:v>
                </c:pt>
                <c:pt idx="4">
                  <c:v>0.951554870213313</c:v>
                </c:pt>
                <c:pt idx="5">
                  <c:v>0.38111610685004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A19-48A0-ABFC-6F4D7539746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558124352"/>
        <c:axId val="612289808"/>
      </c:barChart>
      <c:catAx>
        <c:axId val="558124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2289808"/>
        <c:crosses val="autoZero"/>
        <c:auto val="1"/>
        <c:lblAlgn val="ctr"/>
        <c:lblOffset val="100"/>
        <c:noMultiLvlLbl val="0"/>
      </c:catAx>
      <c:valAx>
        <c:axId val="612289808"/>
        <c:scaling>
          <c:orientation val="minMax"/>
          <c:max val="1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8124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25521-94A0-460B-B873-2E433DA52D80}" type="datetimeFigureOut">
              <a:rPr lang="en-GB" smtClean="0"/>
              <a:t>21/07/2019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DDCCF-4F6E-433A-B627-E700498FE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99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101003-8B63-774B-8295-5A482FA81560}" type="datetimeFigureOut">
              <a:rPr lang="en-US" smtClean="0"/>
              <a:t>7/21/19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6DD99-C8E9-8640-910F-B340E7CAD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321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6DD99-C8E9-8640-910F-B340E7CAD5B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704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269AF-8275-4EFC-80D8-67172C103C70}" type="slidenum">
              <a:rPr lang="de-CH" smtClean="0"/>
              <a:t>16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09341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93306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459" y="1600202"/>
            <a:ext cx="10691084" cy="4525963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7"/>
            <a:ext cx="10363200" cy="1470025"/>
          </a:xfrm>
        </p:spPr>
        <p:txBody>
          <a:bodyPr/>
          <a:lstStyle>
            <a:lvl1pPr>
              <a:defRPr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AU" dirty="0" smtClean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enter presenter name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416" y="108843"/>
            <a:ext cx="3967168" cy="19127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80" y="274639"/>
            <a:ext cx="1069104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480" y="1600202"/>
            <a:ext cx="10691040" cy="4525963"/>
          </a:xfrm>
        </p:spPr>
        <p:txBody>
          <a:bodyPr/>
          <a:lstStyle>
            <a:lvl1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4406902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3864" y="274639"/>
            <a:ext cx="1106427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863" y="1600202"/>
            <a:ext cx="5115611" cy="4525963"/>
          </a:xfrm>
        </p:spPr>
        <p:txBody>
          <a:bodyPr/>
          <a:lstStyle>
            <a:lvl1pPr>
              <a:defRPr sz="2800">
                <a:latin typeface="Franklin Gothic Book" panose="020B0503020102020204" pitchFamily="34" charset="0"/>
              </a:defRPr>
            </a:lvl1pPr>
            <a:lvl2pPr>
              <a:defRPr sz="2400">
                <a:latin typeface="Franklin Gothic Book" panose="020B0503020102020204" pitchFamily="34" charset="0"/>
              </a:defRPr>
            </a:lvl2pPr>
            <a:lvl3pPr>
              <a:defRPr sz="2000">
                <a:latin typeface="Franklin Gothic Book" panose="020B0503020102020204" pitchFamily="34" charset="0"/>
              </a:defRPr>
            </a:lvl3pPr>
            <a:lvl4pPr>
              <a:defRPr sz="1800">
                <a:latin typeface="Franklin Gothic Book" panose="020B0503020102020204" pitchFamily="34" charset="0"/>
              </a:defRPr>
            </a:lvl4pPr>
            <a:lvl5pPr>
              <a:defRPr sz="1800"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3336" y="1600202"/>
            <a:ext cx="5384800" cy="4525963"/>
          </a:xfrm>
        </p:spPr>
        <p:txBody>
          <a:bodyPr/>
          <a:lstStyle>
            <a:lvl1pPr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 sz="2400"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 sz="1800"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 sz="1800"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7655" y="1535114"/>
            <a:ext cx="511772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7655" y="2174875"/>
            <a:ext cx="511772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5251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5251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7297" y="273050"/>
            <a:ext cx="3729368" cy="1162051"/>
          </a:xfrm>
        </p:spPr>
        <p:txBody>
          <a:bodyPr anchor="b"/>
          <a:lstStyle>
            <a:lvl1pPr algn="l">
              <a:defRPr sz="2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2671" y="273053"/>
            <a:ext cx="6815667" cy="5853113"/>
          </a:xfrm>
        </p:spPr>
        <p:txBody>
          <a:bodyPr/>
          <a:lstStyle>
            <a:lvl1pPr>
              <a:defRPr sz="32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 sz="2400"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7297" y="1435103"/>
            <a:ext cx="3729368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38400" y="4800601"/>
            <a:ext cx="7315200" cy="566739"/>
          </a:xfrm>
        </p:spPr>
        <p:txBody>
          <a:bodyPr anchor="b"/>
          <a:lstStyle>
            <a:lvl1pPr algn="l">
              <a:defRPr sz="2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Franklin Gothic Book" panose="020B05030201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5367339"/>
            <a:ext cx="7315200" cy="804863"/>
          </a:xfrm>
        </p:spPr>
        <p:txBody>
          <a:bodyPr/>
          <a:lstStyle>
            <a:lvl1pPr marL="0" indent="0">
              <a:buNone/>
              <a:defRPr sz="14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06DA-4705-844F-8F0B-F43945BCDB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E8303B"/>
          </a:solidFill>
          <a:latin typeface="Franklin Gothic Book" panose="020B0503020102020204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2613446"/>
              </p:ext>
            </p:extLst>
          </p:nvPr>
        </p:nvGraphicFramePr>
        <p:xfrm>
          <a:off x="288751" y="33519"/>
          <a:ext cx="11694700" cy="6849119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2866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866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00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700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7008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7008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7008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7008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7008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7008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7008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70087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570087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570087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570087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570087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570087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570087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</a:tblGrid>
              <a:tr h="6995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Total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Received syringe or condom or HIV test in 12 months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Received syringe and condom and HIV test in 12 months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Used clean syringe for last injection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Used only clean syringes in 30 days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Did not have injection risk in 30 days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63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p-value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p-value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p-value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p-value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%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p-value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31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r>
                        <a:rPr lang="en-US" sz="1800" b="1" dirty="0" smtClean="0">
                          <a:effectLst/>
                        </a:rPr>
                        <a:t>Total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7535</a:t>
                      </a:r>
                      <a:endParaRPr lang="en-US" sz="18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3155</a:t>
                      </a:r>
                      <a:endParaRPr lang="en-US" sz="18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42%</a:t>
                      </a:r>
                      <a:endParaRPr lang="en-US" sz="18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 </a:t>
                      </a:r>
                      <a:endParaRPr lang="en-US" sz="18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1375</a:t>
                      </a:r>
                      <a:endParaRPr lang="en-US" sz="18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18%</a:t>
                      </a:r>
                      <a:endParaRPr lang="en-US" sz="18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 </a:t>
                      </a:r>
                      <a:endParaRPr lang="en-US" sz="18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1349</a:t>
                      </a:r>
                      <a:endParaRPr lang="en-US" sz="18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18%</a:t>
                      </a:r>
                      <a:endParaRPr lang="en-US" sz="18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 </a:t>
                      </a:r>
                      <a:endParaRPr lang="en-US" sz="18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1306</a:t>
                      </a:r>
                      <a:endParaRPr lang="en-US" sz="18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17%</a:t>
                      </a:r>
                      <a:endParaRPr lang="en-US" sz="18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 </a:t>
                      </a:r>
                      <a:endParaRPr lang="en-US" sz="18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480</a:t>
                      </a:r>
                      <a:endParaRPr lang="en-US" sz="18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6%</a:t>
                      </a:r>
                      <a:endParaRPr lang="en-US" sz="18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 </a:t>
                      </a:r>
                      <a:endParaRPr lang="en-US" sz="18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331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Sex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male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6360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2635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41%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.028*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1134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0.236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1111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.410a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1082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.010*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400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0.723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331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female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1175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520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44%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241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21%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238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224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19%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80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331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Age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&lt;=24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613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160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26%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.000*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56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0.051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55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.930a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52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0.584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23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0.264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331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25-44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6065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2587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43%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1142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19%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1121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1086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389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31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&gt;=45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857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408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48%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177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21%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173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168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68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3191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Injection duration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&lt;=2 years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689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165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24%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.000*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46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.000*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46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.339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44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</a:t>
                      </a:r>
                      <a:r>
                        <a:rPr lang="en-US" sz="1600" dirty="0" smtClean="0">
                          <a:effectLst/>
                        </a:rPr>
                        <a:t>647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13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0.313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31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&gt;=3 years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6827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2982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44%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1326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19%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1300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19%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1259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466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3191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Family status 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live alone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3123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1304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42%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.875b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550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.068b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536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.147a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524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</a:t>
                      </a:r>
                      <a:r>
                        <a:rPr lang="en-US" sz="1600" dirty="0" smtClean="0">
                          <a:effectLst/>
                        </a:rPr>
                        <a:t>105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185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</a:t>
                      </a:r>
                      <a:r>
                        <a:rPr lang="en-US" sz="1600" dirty="0" smtClean="0">
                          <a:effectLst/>
                        </a:rPr>
                        <a:t>374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565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live </a:t>
                      </a:r>
                      <a:r>
                        <a:rPr lang="en-US" sz="1600" dirty="0" smtClean="0">
                          <a:effectLst/>
                        </a:rPr>
                        <a:t>w/partner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4412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1851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42%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Calibri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825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19%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813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782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295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331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Education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&lt;high school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1230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504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41%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0.704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215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0.909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204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.001*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192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.014*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88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.006*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331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high school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4688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1973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42%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867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855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836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284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331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&gt;high school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1617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678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42%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293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290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278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108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33191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Monthly income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&lt;120 USD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2216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987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45%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.004*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404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0.130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396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.868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384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.390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162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.008*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331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120-400 USD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4414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1820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41%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811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796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767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274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331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400-800 USD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733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280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38%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130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127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126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39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331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&gt;800 USD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172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68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40%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29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33191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Type of drugs injected in 30 days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only opioids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4712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2065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44%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0.000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892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19%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0.032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876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19%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0.544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853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0.152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320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0.038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331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only </a:t>
                      </a:r>
                      <a:r>
                        <a:rPr lang="en-US" sz="1600" dirty="0" smtClean="0">
                          <a:effectLst/>
                        </a:rPr>
                        <a:t>stimulant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1057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287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27%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110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109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106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48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2331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mix or other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1766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803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45%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373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21%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364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21%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347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112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6%</a:t>
                      </a:r>
                      <a:endParaRPr lang="en-US" sz="18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50773" marR="50773" marT="0" marB="0" anchor="b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</a:tbl>
          </a:graphicData>
        </a:graphic>
      </p:graphicFrame>
      <p:sp>
        <p:nvSpPr>
          <p:cNvPr id="7" name="Frame 6"/>
          <p:cNvSpPr/>
          <p:nvPr/>
        </p:nvSpPr>
        <p:spPr>
          <a:xfrm>
            <a:off x="3929063" y="2249904"/>
            <a:ext cx="1388895" cy="1648327"/>
          </a:xfrm>
          <a:prstGeom prst="frame">
            <a:avLst/>
          </a:prstGeom>
          <a:solidFill>
            <a:srgbClr val="FF0000"/>
          </a:solidFill>
          <a:ln w="3175" cmpd="dbl">
            <a:solidFill>
              <a:srgbClr val="FF0000">
                <a:alpha val="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ame 11"/>
          <p:cNvSpPr/>
          <p:nvPr/>
        </p:nvSpPr>
        <p:spPr>
          <a:xfrm>
            <a:off x="102849" y="2113978"/>
            <a:ext cx="1388895" cy="1551321"/>
          </a:xfrm>
          <a:prstGeom prst="frame">
            <a:avLst/>
          </a:prstGeom>
          <a:solidFill>
            <a:srgbClr val="FF0000"/>
          </a:solidFill>
          <a:ln w="3175" cmpd="dbl">
            <a:solidFill>
              <a:srgbClr val="FF0000">
                <a:alpha val="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8751" y="33519"/>
            <a:ext cx="2562733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smtClean="0"/>
              <a:t>Sequential cascade</a:t>
            </a:r>
            <a:endParaRPr lang="en-US" sz="3200" b="1"/>
          </a:p>
        </p:txBody>
      </p:sp>
    </p:spTree>
    <p:extLst>
      <p:ext uri="{BB962C8B-B14F-4D97-AF65-F5344CB8AC3E}">
        <p14:creationId xmlns:p14="http://schemas.microsoft.com/office/powerpoint/2010/main" val="84069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357993"/>
              </p:ext>
            </p:extLst>
          </p:nvPr>
        </p:nvGraphicFramePr>
        <p:xfrm>
          <a:off x="108290" y="108270"/>
          <a:ext cx="11802973" cy="11609978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1771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82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20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849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8986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89864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8573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89036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89036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85733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89036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89036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85733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574950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574950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485733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489036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489036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485733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489036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489036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</a:tblGrid>
              <a:tr h="5197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Total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Received syringe or condom or HIV test in 12 months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Received syringe and condom in 12 months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Received syringe and condom and HIV test in 12 months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Used clean syringe for last injection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Used only clean syringes in 30 days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Did not have injection risk in 30 days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3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>
                        <a:effectLst/>
                        <a:latin typeface="Calibri" charset="0"/>
                      </a:endParaRPr>
                    </a:p>
                  </a:txBody>
                  <a:tcPr marL="13907" marR="139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dirty="0">
                        <a:effectLst/>
                        <a:latin typeface="Calibri" charset="0"/>
                      </a:endParaRPr>
                    </a:p>
                  </a:txBody>
                  <a:tcPr marL="13907" marR="1390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p-value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p-value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p-value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p-value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p-value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p-value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5057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Total HIV</a:t>
                      </a:r>
                      <a:r>
                        <a:rPr lang="en-US" sz="1600" b="1" baseline="0" dirty="0" smtClean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negative</a:t>
                      </a:r>
                      <a:endParaRPr lang="en-US" sz="16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7792</a:t>
                      </a:r>
                      <a:endParaRPr lang="en-US" sz="16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3276</a:t>
                      </a:r>
                      <a:endParaRPr lang="en-US" sz="16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42%</a:t>
                      </a:r>
                      <a:endParaRPr lang="en-US" sz="16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6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2584</a:t>
                      </a:r>
                      <a:endParaRPr lang="en-US" sz="16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33%</a:t>
                      </a:r>
                      <a:endParaRPr lang="en-US" sz="16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6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1411</a:t>
                      </a:r>
                      <a:endParaRPr lang="en-US" sz="16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18%</a:t>
                      </a:r>
                      <a:endParaRPr lang="en-US" sz="16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6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7583</a:t>
                      </a:r>
                      <a:endParaRPr lang="en-US" sz="16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97%</a:t>
                      </a:r>
                      <a:endParaRPr lang="en-US" sz="16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6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7405</a:t>
                      </a:r>
                      <a:endParaRPr lang="en-US" sz="16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95%</a:t>
                      </a:r>
                      <a:endParaRPr lang="en-US" sz="16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 </a:t>
                      </a:r>
                      <a:endParaRPr lang="en-US" sz="16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2882</a:t>
                      </a:r>
                      <a:endParaRPr lang="en-US" sz="16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38%</a:t>
                      </a:r>
                      <a:endParaRPr lang="en-US" sz="1600" b="1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 </a:t>
                      </a:r>
                      <a:endParaRPr lang="en-US" sz="1600" b="1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5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Sex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male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6569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2727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42%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.028*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2154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33%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0.106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1162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.026*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6387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97%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0.110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6278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96%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.000*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2437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38%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0.758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5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female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1223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549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45%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430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35%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249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1196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98%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1127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92%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445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38%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25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Age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&lt;=24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640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165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.000*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112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.000*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56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.000*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616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96%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0.154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607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95%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0.635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285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46%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.000*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25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25-44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6268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2688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43%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2132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34%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1173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6110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97%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5959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95%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2260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37%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25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&gt;=45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884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423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48%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340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38%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182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857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97%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839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96%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337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39%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2505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Injection duration</a:t>
                      </a:r>
                      <a:endParaRPr lang="en-US" sz="1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&lt;=2 years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712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.000*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114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.000*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.000*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692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97%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0.398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676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94%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0.331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316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46%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.000*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094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&gt;=3 years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7061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3098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44%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2464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35%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1361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6873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97%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6711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95%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2558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37%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301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Family status</a:t>
                      </a:r>
                      <a:endParaRPr lang="en-US" sz="1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live alone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3269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1371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42%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.875b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1058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.204b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565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.108b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3157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97%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.008*,b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3111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95%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.516b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1227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39%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.136b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230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live with partner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4523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1905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42%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1526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34%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846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4426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98%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4294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95%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1655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37%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25057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Education</a:t>
                      </a:r>
                      <a:endParaRPr lang="en-US" sz="1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&lt;high school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1260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517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41%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0.704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412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33%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0.915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219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0.718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1211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96%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.036*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1177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94%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.008*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484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39%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0.682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250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high school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4878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2065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42%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1625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33%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895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4762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98%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4646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95%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1778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38%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250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&gt;high school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1654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694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42%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547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33%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1610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97%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1582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96%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620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38%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25057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Monthly income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&lt;120 USD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2325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1044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45%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.004*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807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35%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0.114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420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0.995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2259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97%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0.697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2192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95%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0.500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908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41%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.000*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250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120-400 USD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4547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1877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41%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1498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33%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827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4424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97%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4340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95%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1713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39%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250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400-800 USD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747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286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38%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133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732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98%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709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95%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214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673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&gt;800 USD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173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69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40%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52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31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168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97%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164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94%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21150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Type of drugs injected in 30 days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only opioids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4914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2163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44%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.000*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1687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34%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.000*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919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.000*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4796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98%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0.181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4721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96%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.000*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1862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39%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.000*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250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only stimulants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1079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296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113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1047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97%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1018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95%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470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44%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250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mix or other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1799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817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45%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670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37%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379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1740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97%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1666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93%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550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31%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11509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750525638"/>
                  </a:ext>
                </a:extLst>
              </a:tr>
              <a:tr h="111509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 HIV positive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2260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1239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55%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1088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48%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2168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96%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2094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93%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725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33%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2505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Sex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male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1693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907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54%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.039*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795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47%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0.052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1626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96%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0.767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1578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94%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.048*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546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33%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0.674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250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female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567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332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59%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293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52%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542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96%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516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91%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179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25057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Age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&lt;=24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28%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.021*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.048*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92%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0.477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96%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0.768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28%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.004*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250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25-44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1795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984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55%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865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48%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1725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96%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1660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93%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547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31%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1250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&gt;=45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440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248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56%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49%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420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95%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410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94%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171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39%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2505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Injection duration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&lt;=2 years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48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35%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.006*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.003*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45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94%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.431b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42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88%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.115b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38%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0.408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1250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&gt;=3 years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2207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1220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55%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1073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49%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2118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96%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2048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93%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707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33%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  <a:tr h="125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Family status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live alone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1049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579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55%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.741b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500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48%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.673b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1014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97%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.177b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970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93%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.918b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343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33%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.491b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extLst>
                  <a:ext uri="{0D108BD9-81ED-4DB2-BD59-A6C34878D82A}">
                    <a16:rowId xmlns:a16="http://schemas.microsoft.com/office/drawing/2014/main" xmlns="" val="10030"/>
                  </a:ext>
                </a:extLst>
              </a:tr>
              <a:tr h="223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live with partner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1211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660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55%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588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49%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1154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95%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1124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93%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382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extLst>
                  <a:ext uri="{0D108BD9-81ED-4DB2-BD59-A6C34878D82A}">
                    <a16:rowId xmlns:a16="http://schemas.microsoft.com/office/drawing/2014/main" xmlns="" val="10031"/>
                  </a:ext>
                </a:extLst>
              </a:tr>
              <a:tr h="125057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Education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&lt;high school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450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49%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.002*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195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43%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.004*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423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94%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0.175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407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91%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0.179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0.180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extLst>
                  <a:ext uri="{0D108BD9-81ED-4DB2-BD59-A6C34878D82A}">
                    <a16:rowId xmlns:a16="http://schemas.microsoft.com/office/drawing/2014/main" xmlns="" val="10032"/>
                  </a:ext>
                </a:extLst>
              </a:tr>
              <a:tr h="1250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high school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1484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818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55%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712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48%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1430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96%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1386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94%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480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33%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extLst>
                  <a:ext uri="{0D108BD9-81ED-4DB2-BD59-A6C34878D82A}">
                    <a16:rowId xmlns:a16="http://schemas.microsoft.com/office/drawing/2014/main" xmlns="" val="10033"/>
                  </a:ext>
                </a:extLst>
              </a:tr>
              <a:tr h="1250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&gt;high school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326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201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62%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181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56%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315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96%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301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93%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115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36%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extLst>
                  <a:ext uri="{0D108BD9-81ED-4DB2-BD59-A6C34878D82A}">
                    <a16:rowId xmlns:a16="http://schemas.microsoft.com/office/drawing/2014/main" xmlns="" val="10034"/>
                  </a:ext>
                </a:extLst>
              </a:tr>
              <a:tr h="125057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Monthly income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&lt;120 USD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957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570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60%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.001*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504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53%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.001*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924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96%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0.519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887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93%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0.262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314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33%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0.339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extLst>
                  <a:ext uri="{0D108BD9-81ED-4DB2-BD59-A6C34878D82A}">
                    <a16:rowId xmlns:a16="http://schemas.microsoft.com/office/drawing/2014/main" xmlns="" val="10035"/>
                  </a:ext>
                </a:extLst>
              </a:tr>
              <a:tr h="1250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120-400 USD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1073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562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52%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490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46%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1027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96%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998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94%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347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33%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extLst>
                  <a:ext uri="{0D108BD9-81ED-4DB2-BD59-A6C34878D82A}">
                    <a16:rowId xmlns:a16="http://schemas.microsoft.com/office/drawing/2014/main" xmlns="" val="10036"/>
                  </a:ext>
                </a:extLst>
              </a:tr>
              <a:tr h="1250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400-800 USD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184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85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46%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76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41%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174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95%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169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92%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54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extLst>
                  <a:ext uri="{0D108BD9-81ED-4DB2-BD59-A6C34878D82A}">
                    <a16:rowId xmlns:a16="http://schemas.microsoft.com/office/drawing/2014/main" xmlns="" val="10037"/>
                  </a:ext>
                </a:extLst>
              </a:tr>
              <a:tr h="1250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&gt;800 USD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46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48%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39%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43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93%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87%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extLst>
                  <a:ext uri="{0D108BD9-81ED-4DB2-BD59-A6C34878D82A}">
                    <a16:rowId xmlns:a16="http://schemas.microsoft.com/office/drawing/2014/main" xmlns="" val="10038"/>
                  </a:ext>
                </a:extLst>
              </a:tr>
              <a:tr h="125057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Type of drugs injected in 30 days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only opioids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1641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910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55%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.001*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790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48%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.007*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1577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96%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0.617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1543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94%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.001*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549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34%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.000*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extLst>
                  <a:ext uri="{0D108BD9-81ED-4DB2-BD59-A6C34878D82A}">
                    <a16:rowId xmlns:a16="http://schemas.microsoft.com/office/drawing/2014/main" xmlns="" val="10039"/>
                  </a:ext>
                </a:extLst>
              </a:tr>
              <a:tr h="1250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only stimulants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140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55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39%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51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36%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135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96%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129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92%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41%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extLst>
                  <a:ext uri="{0D108BD9-81ED-4DB2-BD59-A6C34878D82A}">
                    <a16:rowId xmlns:a16="http://schemas.microsoft.com/office/drawing/2014/main" xmlns="" val="10040"/>
                  </a:ext>
                </a:extLst>
              </a:tr>
              <a:tr h="1250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mix or other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479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274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57%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247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52%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456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95%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422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89%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119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25%</a:t>
                      </a:r>
                      <a:endParaRPr lang="en-US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13907" marR="13907" marT="0" marB="0" anchor="ctr"/>
                </a:tc>
                <a:extLst>
                  <a:ext uri="{0D108BD9-81ED-4DB2-BD59-A6C34878D82A}">
                    <a16:rowId xmlns:a16="http://schemas.microsoft.com/office/drawing/2014/main" xmlns="" val="10041"/>
                  </a:ext>
                </a:extLst>
              </a:tr>
            </a:tbl>
          </a:graphicData>
        </a:graphic>
      </p:graphicFrame>
      <p:sp>
        <p:nvSpPr>
          <p:cNvPr id="6" name="Frame 5"/>
          <p:cNvSpPr/>
          <p:nvPr/>
        </p:nvSpPr>
        <p:spPr>
          <a:xfrm>
            <a:off x="10840453" y="2165684"/>
            <a:ext cx="1155032" cy="1576137"/>
          </a:xfrm>
          <a:prstGeom prst="frame">
            <a:avLst/>
          </a:prstGeom>
          <a:solidFill>
            <a:srgbClr val="FF0000"/>
          </a:solidFill>
          <a:ln w="3175" cmpd="dbl">
            <a:solidFill>
              <a:srgbClr val="FF0000">
                <a:alpha val="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rame 6"/>
          <p:cNvSpPr/>
          <p:nvPr/>
        </p:nvSpPr>
        <p:spPr>
          <a:xfrm>
            <a:off x="1018675" y="2165684"/>
            <a:ext cx="1155032" cy="1455820"/>
          </a:xfrm>
          <a:prstGeom prst="frame">
            <a:avLst/>
          </a:prstGeom>
          <a:solidFill>
            <a:srgbClr val="FF0000"/>
          </a:solidFill>
          <a:ln w="3175" cmpd="dbl">
            <a:solidFill>
              <a:srgbClr val="FF0000">
                <a:alpha val="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8290" y="108270"/>
            <a:ext cx="2310057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Separate indicators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6541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Comparison between cascades for HIV-negative and HIV-positive PWID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 smtClean="0"/>
              <a:t>comparison to HIV-negative group, HIV-positive </a:t>
            </a:r>
            <a:r>
              <a:rPr lang="en-US" dirty="0"/>
              <a:t>group </a:t>
            </a:r>
            <a:r>
              <a:rPr lang="en-US" dirty="0" smtClean="0"/>
              <a:t>had:</a:t>
            </a:r>
          </a:p>
          <a:p>
            <a:pPr lvl="1"/>
            <a:r>
              <a:rPr lang="en-US" u="sng" dirty="0" smtClean="0"/>
              <a:t>higher </a:t>
            </a:r>
            <a:r>
              <a:rPr lang="en-US" u="sng" dirty="0"/>
              <a:t>service coverage </a:t>
            </a:r>
            <a:r>
              <a:rPr lang="en-US" dirty="0"/>
              <a:t>(55% compared to </a:t>
            </a:r>
            <a:r>
              <a:rPr lang="en-US" dirty="0" smtClean="0"/>
              <a:t>42</a:t>
            </a:r>
            <a:r>
              <a:rPr lang="ru-RU" dirty="0"/>
              <a:t>%</a:t>
            </a:r>
            <a:r>
              <a:rPr lang="en-US" dirty="0" smtClean="0"/>
              <a:t> </a:t>
            </a:r>
            <a:r>
              <a:rPr lang="en-US" dirty="0"/>
              <a:t>for any service, and </a:t>
            </a:r>
            <a:r>
              <a:rPr lang="en-US" dirty="0" smtClean="0"/>
              <a:t>48% </a:t>
            </a:r>
            <a:r>
              <a:rPr lang="en-US" dirty="0"/>
              <a:t>compared to </a:t>
            </a:r>
            <a:r>
              <a:rPr lang="en-US" dirty="0" smtClean="0"/>
              <a:t>33% </a:t>
            </a:r>
            <a:r>
              <a:rPr lang="en-US" dirty="0"/>
              <a:t>for both syringe and condom), but </a:t>
            </a:r>
            <a:endParaRPr lang="en-US" dirty="0" smtClean="0"/>
          </a:p>
          <a:p>
            <a:pPr lvl="1"/>
            <a:r>
              <a:rPr lang="en-US" dirty="0" smtClean="0"/>
              <a:t>somewhat </a:t>
            </a:r>
            <a:r>
              <a:rPr lang="en-US" u="sng" dirty="0"/>
              <a:t>lower level of safe behavior </a:t>
            </a:r>
            <a:r>
              <a:rPr lang="en-US" dirty="0"/>
              <a:t>(33% compared to 38% </a:t>
            </a:r>
            <a:r>
              <a:rPr lang="en-US" dirty="0" smtClean="0"/>
              <a:t>had no injection </a:t>
            </a:r>
            <a:r>
              <a:rPr lang="en-US" dirty="0"/>
              <a:t>risk in the past 30 days). </a:t>
            </a:r>
            <a:endParaRPr lang="en-US" dirty="0" smtClean="0"/>
          </a:p>
          <a:p>
            <a:pPr lvl="1"/>
            <a:r>
              <a:rPr lang="en-US" dirty="0" smtClean="0"/>
              <a:t>similar </a:t>
            </a:r>
            <a:r>
              <a:rPr lang="en-US" dirty="0"/>
              <a:t>to HIV-negative counterparts, younger and less experienced HIV-positive PWID had </a:t>
            </a:r>
            <a:r>
              <a:rPr lang="en-US" u="sng" dirty="0"/>
              <a:t>lower service coverage</a:t>
            </a:r>
            <a:r>
              <a:rPr lang="en-US" dirty="0"/>
              <a:t>, but unlike them had </a:t>
            </a:r>
            <a:r>
              <a:rPr lang="en-US" u="sng" dirty="0"/>
              <a:t>less safe behaviors</a:t>
            </a:r>
            <a:r>
              <a:rPr lang="en-US" dirty="0"/>
              <a:t> (28% </a:t>
            </a:r>
            <a:r>
              <a:rPr lang="en-US" dirty="0" smtClean="0"/>
              <a:t>had no injection </a:t>
            </a:r>
            <a:r>
              <a:rPr lang="en-US" dirty="0"/>
              <a:t>risk in the past 30 days for &lt;=25 years old compared to 39% in &gt;=45 group). </a:t>
            </a:r>
          </a:p>
        </p:txBody>
      </p:sp>
    </p:spTree>
    <p:extLst>
      <p:ext uri="{BB962C8B-B14F-4D97-AF65-F5344CB8AC3E}">
        <p14:creationId xmlns:p14="http://schemas.microsoft.com/office/powerpoint/2010/main" val="1453338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Coverage </a:t>
            </a:r>
            <a:r>
              <a:rPr lang="en-US" dirty="0"/>
              <a:t>of PWID with prevention interventions remains </a:t>
            </a:r>
            <a:r>
              <a:rPr lang="en-US" u="sng" dirty="0" smtClean="0"/>
              <a:t>suboptimal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At </a:t>
            </a:r>
            <a:r>
              <a:rPr lang="en-US" dirty="0"/>
              <a:t>least one service was provided to 42% of the HIV-negative and </a:t>
            </a:r>
            <a:r>
              <a:rPr lang="en-US" dirty="0" smtClean="0"/>
              <a:t>to 55</a:t>
            </a:r>
            <a:r>
              <a:rPr lang="en-US" dirty="0"/>
              <a:t>% of HIV-positive PWID in the past 12 </a:t>
            </a:r>
            <a:r>
              <a:rPr lang="en-US" dirty="0" smtClean="0"/>
              <a:t>months</a:t>
            </a:r>
            <a:endParaRPr lang="en-US" dirty="0" smtClean="0"/>
          </a:p>
          <a:p>
            <a:pPr lvl="1"/>
            <a:r>
              <a:rPr lang="en-US" dirty="0" smtClean="0"/>
              <a:t>Full package of service </a:t>
            </a:r>
            <a:r>
              <a:rPr lang="mr-IN" dirty="0" smtClean="0"/>
              <a:t>–</a:t>
            </a:r>
            <a:r>
              <a:rPr lang="en-US" dirty="0" smtClean="0"/>
              <a:t> provided to only 18</a:t>
            </a:r>
            <a:r>
              <a:rPr lang="en-US" dirty="0"/>
              <a:t>% </a:t>
            </a:r>
            <a:r>
              <a:rPr lang="en-US" dirty="0" smtClean="0"/>
              <a:t>of</a:t>
            </a:r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 smtClean="0"/>
              <a:t>in </a:t>
            </a:r>
            <a:r>
              <a:rPr lang="en-US" dirty="0"/>
              <a:t>HIV-negative PWID. </a:t>
            </a:r>
            <a:endParaRPr lang="en-US" dirty="0" smtClean="0"/>
          </a:p>
          <a:p>
            <a:r>
              <a:rPr lang="en-US" dirty="0" smtClean="0"/>
              <a:t>Likely </a:t>
            </a:r>
            <a:r>
              <a:rPr lang="en-US" dirty="0"/>
              <a:t>social desirability </a:t>
            </a:r>
            <a:r>
              <a:rPr lang="en-US" dirty="0" smtClean="0"/>
              <a:t>bias in syringe </a:t>
            </a:r>
            <a:r>
              <a:rPr lang="en-US" dirty="0"/>
              <a:t>sharing indicators </a:t>
            </a:r>
            <a:endParaRPr lang="en-US" dirty="0" smtClean="0"/>
          </a:p>
          <a:p>
            <a:r>
              <a:rPr lang="en-US" dirty="0" smtClean="0"/>
              <a:t>Composite indicator on injection risk showed </a:t>
            </a:r>
            <a:r>
              <a:rPr lang="en-US" dirty="0"/>
              <a:t>that </a:t>
            </a:r>
            <a:r>
              <a:rPr lang="en-US" u="sng" dirty="0"/>
              <a:t>prevalence of behaviors associated with HIV and HCV transmission remains significant</a:t>
            </a:r>
            <a:r>
              <a:rPr lang="en-US" dirty="0"/>
              <a:t> in Ukrainian </a:t>
            </a:r>
            <a:r>
              <a:rPr lang="en-US" dirty="0" smtClean="0"/>
              <a:t>PWID</a:t>
            </a:r>
          </a:p>
          <a:p>
            <a:r>
              <a:rPr lang="en-US" dirty="0" smtClean="0"/>
              <a:t>It is </a:t>
            </a:r>
            <a:r>
              <a:rPr lang="en-US" dirty="0"/>
              <a:t>necessary to analyze each type of risk behavior and associated factors separately </a:t>
            </a:r>
          </a:p>
        </p:txBody>
      </p:sp>
    </p:spTree>
    <p:extLst>
      <p:ext uri="{BB962C8B-B14F-4D97-AF65-F5344CB8AC3E}">
        <p14:creationId xmlns:p14="http://schemas.microsoft.com/office/powerpoint/2010/main" val="1070444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15981"/>
            <a:ext cx="109728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No </a:t>
            </a:r>
            <a:r>
              <a:rPr lang="en-US" dirty="0"/>
              <a:t>single linear causal </a:t>
            </a:r>
            <a:r>
              <a:rPr lang="en-US" dirty="0" smtClean="0"/>
              <a:t>pathway in prevention </a:t>
            </a:r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smtClean="0"/>
              <a:t>Motivation” pillar not directly applicable: motivation </a:t>
            </a:r>
            <a:r>
              <a:rPr lang="en-US" dirty="0"/>
              <a:t>to use NSP is nearly universal among </a:t>
            </a:r>
            <a:r>
              <a:rPr lang="en-US" dirty="0" smtClean="0"/>
              <a:t>PWID because </a:t>
            </a:r>
            <a:r>
              <a:rPr lang="en-US" dirty="0"/>
              <a:t>new needles are less </a:t>
            </a:r>
            <a:r>
              <a:rPr lang="en-US" dirty="0" smtClean="0"/>
              <a:t>traumatic</a:t>
            </a:r>
          </a:p>
          <a:p>
            <a:r>
              <a:rPr lang="en-US" dirty="0" smtClean="0"/>
              <a:t>Inclusion of </a:t>
            </a:r>
            <a:r>
              <a:rPr lang="en-US" dirty="0"/>
              <a:t>only HIV negative population </a:t>
            </a:r>
            <a:r>
              <a:rPr lang="en-US" dirty="0" smtClean="0"/>
              <a:t>in </a:t>
            </a:r>
            <a:r>
              <a:rPr lang="en-US" dirty="0"/>
              <a:t>the cascade </a:t>
            </a:r>
            <a:r>
              <a:rPr lang="en-US" dirty="0" smtClean="0"/>
              <a:t>calculation?</a:t>
            </a:r>
          </a:p>
          <a:p>
            <a:r>
              <a:rPr lang="en-US" dirty="0" smtClean="0"/>
              <a:t>Service </a:t>
            </a:r>
            <a:r>
              <a:rPr lang="en-US" dirty="0"/>
              <a:t>coverage indicators could be defined in a number of </a:t>
            </a:r>
            <a:r>
              <a:rPr lang="en-US" dirty="0" smtClean="0"/>
              <a:t>ways </a:t>
            </a:r>
            <a:r>
              <a:rPr lang="mr-IN" dirty="0" smtClean="0"/>
              <a:t>–</a:t>
            </a:r>
            <a:r>
              <a:rPr lang="en-US" dirty="0" smtClean="0"/>
              <a:t> past 12 months?</a:t>
            </a:r>
          </a:p>
          <a:p>
            <a:r>
              <a:rPr lang="en-US" dirty="0"/>
              <a:t>S</a:t>
            </a:r>
            <a:r>
              <a:rPr lang="en-US" dirty="0" smtClean="0"/>
              <a:t>ome </a:t>
            </a:r>
            <a:r>
              <a:rPr lang="en-US" dirty="0"/>
              <a:t>components of the </a:t>
            </a:r>
            <a:r>
              <a:rPr lang="en-US" dirty="0" smtClean="0"/>
              <a:t>service package </a:t>
            </a:r>
            <a:r>
              <a:rPr lang="en-US" dirty="0"/>
              <a:t>are not directly relevant to </a:t>
            </a:r>
            <a:r>
              <a:rPr lang="en-US" dirty="0" smtClean="0"/>
              <a:t>the behaviors of </a:t>
            </a:r>
            <a:r>
              <a:rPr lang="en-US" dirty="0" smtClean="0"/>
              <a:t>interest (e.g. condom </a:t>
            </a:r>
            <a:r>
              <a:rPr lang="en-US" dirty="0"/>
              <a:t>provision does not affect </a:t>
            </a:r>
            <a:r>
              <a:rPr lang="en-US" dirty="0" smtClean="0"/>
              <a:t>injection behavior)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tandard </a:t>
            </a:r>
            <a:r>
              <a:rPr lang="en-US" dirty="0"/>
              <a:t>UNAIDS indictor on last injection is very much prone to </a:t>
            </a:r>
            <a:r>
              <a:rPr lang="en-US" dirty="0" smtClean="0"/>
              <a:t>social </a:t>
            </a:r>
            <a:r>
              <a:rPr lang="en-US" dirty="0"/>
              <a:t>desirability </a:t>
            </a:r>
            <a:r>
              <a:rPr lang="en-US" dirty="0" smtClean="0"/>
              <a:t>bias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22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Discussion: non-linear nature of the prevention cascade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525963"/>
          </a:xfrm>
        </p:spPr>
        <p:txBody>
          <a:bodyPr>
            <a:noAutofit/>
          </a:bodyPr>
          <a:lstStyle/>
          <a:p>
            <a:r>
              <a:rPr lang="en-US" sz="2800" dirty="0"/>
              <a:t>S</a:t>
            </a:r>
            <a:r>
              <a:rPr lang="en-US" sz="2800" dirty="0" smtClean="0"/>
              <a:t>ome </a:t>
            </a:r>
            <a:r>
              <a:rPr lang="en-US" sz="2800" dirty="0"/>
              <a:t>people can be on the safe side of the continuum without using any prevention service </a:t>
            </a:r>
            <a:endParaRPr lang="en-US" sz="2800" dirty="0" smtClean="0"/>
          </a:p>
          <a:p>
            <a:r>
              <a:rPr lang="en-US" sz="2800" dirty="0"/>
              <a:t>P</a:t>
            </a:r>
            <a:r>
              <a:rPr lang="en-US" sz="2800" dirty="0" smtClean="0"/>
              <a:t>revention </a:t>
            </a:r>
            <a:r>
              <a:rPr lang="en-US" sz="2800" dirty="0"/>
              <a:t>programs have multiple components that pursue different </a:t>
            </a:r>
            <a:r>
              <a:rPr lang="en-US" sz="2800" dirty="0" smtClean="0"/>
              <a:t>aims than safe </a:t>
            </a:r>
            <a:r>
              <a:rPr lang="en-US" sz="2800" dirty="0" smtClean="0"/>
              <a:t>behaviors (e.g. overall </a:t>
            </a:r>
            <a:r>
              <a:rPr lang="en-US" sz="2800" dirty="0"/>
              <a:t>health improvement, </a:t>
            </a:r>
            <a:r>
              <a:rPr lang="en-US" sz="2800" dirty="0" smtClean="0"/>
              <a:t>social functioning)</a:t>
            </a:r>
          </a:p>
          <a:p>
            <a:r>
              <a:rPr lang="en-US" sz="2800" dirty="0"/>
              <a:t>S</a:t>
            </a:r>
            <a:r>
              <a:rPr lang="en-US" sz="2800" dirty="0" smtClean="0"/>
              <a:t>afe </a:t>
            </a:r>
            <a:r>
              <a:rPr lang="en-US" sz="2800" dirty="0" smtClean="0"/>
              <a:t>behavior indicators in </a:t>
            </a:r>
            <a:r>
              <a:rPr lang="en-US" sz="2800" dirty="0"/>
              <a:t>the PWID population </a:t>
            </a:r>
            <a:r>
              <a:rPr lang="en-US" sz="2800" dirty="0" smtClean="0"/>
              <a:t>are </a:t>
            </a:r>
            <a:r>
              <a:rPr lang="en-US" sz="2800" dirty="0"/>
              <a:t>much </a:t>
            </a:r>
            <a:r>
              <a:rPr lang="en-US" sz="2800" dirty="0" smtClean="0"/>
              <a:t>higher </a:t>
            </a:r>
            <a:r>
              <a:rPr lang="en-US" sz="2800" dirty="0"/>
              <a:t>when </a:t>
            </a:r>
            <a:r>
              <a:rPr lang="en-US" sz="2800" u="sng" dirty="0" smtClean="0"/>
              <a:t>not</a:t>
            </a:r>
            <a:r>
              <a:rPr lang="en-US" sz="2800" dirty="0" smtClean="0"/>
              <a:t> </a:t>
            </a:r>
            <a:r>
              <a:rPr lang="en-US" sz="2800" dirty="0"/>
              <a:t>linked to the program </a:t>
            </a:r>
            <a:r>
              <a:rPr lang="en-US" sz="2800" dirty="0"/>
              <a:t>coverage - cascade </a:t>
            </a:r>
            <a:r>
              <a:rPr lang="en-US" sz="2800" dirty="0" smtClean="0"/>
              <a:t>representation might </a:t>
            </a:r>
            <a:r>
              <a:rPr lang="en-US" sz="2800" dirty="0"/>
              <a:t>be misleading for program planners</a:t>
            </a:r>
          </a:p>
        </p:txBody>
      </p:sp>
    </p:spTree>
    <p:extLst>
      <p:ext uri="{BB962C8B-B14F-4D97-AF65-F5344CB8AC3E}">
        <p14:creationId xmlns:p14="http://schemas.microsoft.com/office/powerpoint/2010/main" val="39095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National HIV prevention program among PWID, implemented by Alliance for Public Health and supported by Global Fund in Ukraine</a:t>
            </a:r>
          </a:p>
          <a:p>
            <a:r>
              <a:rPr lang="en-US" sz="2400" dirty="0" smtClean="0"/>
              <a:t>Co-authors:</a:t>
            </a:r>
            <a:r>
              <a:rPr lang="ru-RU" sz="2400" dirty="0" smtClean="0"/>
              <a:t> </a:t>
            </a:r>
            <a:r>
              <a:rPr lang="en-US" sz="2400" dirty="0" err="1"/>
              <a:t>Kostyantyn</a:t>
            </a:r>
            <a:r>
              <a:rPr lang="en-US" sz="2400" dirty="0"/>
              <a:t> </a:t>
            </a:r>
            <a:r>
              <a:rPr lang="en-US" sz="2400" dirty="0" err="1" smtClean="0"/>
              <a:t>Dumchev</a:t>
            </a:r>
            <a:r>
              <a:rPr lang="en-US" sz="2400" dirty="0" smtClean="0"/>
              <a:t>, Olga </a:t>
            </a:r>
            <a:r>
              <a:rPr lang="en-US" sz="2400" dirty="0" err="1" smtClean="0"/>
              <a:t>Varetska</a:t>
            </a:r>
            <a:r>
              <a:rPr lang="en-US" sz="2400" dirty="0" smtClean="0"/>
              <a:t>, Yana </a:t>
            </a:r>
            <a:r>
              <a:rPr lang="en-US" sz="2400" dirty="0" err="1" smtClean="0"/>
              <a:t>Sazonova</a:t>
            </a:r>
            <a:endParaRPr lang="en-US" sz="2400" dirty="0" smtClean="0"/>
          </a:p>
          <a:p>
            <a:r>
              <a:rPr lang="en-US" sz="2400" dirty="0" smtClean="0"/>
              <a:t> UNAIDS leading the prevention cascade discussion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0307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/>
              <a:t>Thank you!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66806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Operationalizing </a:t>
            </a:r>
            <a:r>
              <a:rPr lang="en-US" dirty="0" smtClean="0"/>
              <a:t>HIV </a:t>
            </a:r>
            <a:r>
              <a:rPr lang="en-US" dirty="0"/>
              <a:t>prevention cascade for PWID using </a:t>
            </a:r>
            <a:r>
              <a:rPr lang="en-US" dirty="0" smtClean="0"/>
              <a:t>integrated </a:t>
            </a:r>
            <a:r>
              <a:rPr lang="en-US" dirty="0"/>
              <a:t>bio-behavioral survey data from Ukraine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543143"/>
          </a:xfrm>
        </p:spPr>
        <p:txBody>
          <a:bodyPr/>
          <a:lstStyle/>
          <a:p>
            <a:r>
              <a:rPr lang="en-US" dirty="0" smtClean="0"/>
              <a:t>Olga </a:t>
            </a:r>
            <a:r>
              <a:rPr lang="en-US" dirty="0" err="1" smtClean="0"/>
              <a:t>Varetska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265" y="4663751"/>
            <a:ext cx="266777" cy="26677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372080" y="4629262"/>
            <a:ext cx="17561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@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TwitterHandle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981200" y="5167746"/>
            <a:ext cx="8534400" cy="543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Share your thoughts on this presentation with </a:t>
            </a:r>
            <a:r>
              <a:rPr lang="en-US" sz="2000" b="1" dirty="0" smtClean="0">
                <a:solidFill>
                  <a:srgbClr val="FF0000"/>
                </a:solidFill>
              </a:rPr>
              <a:t>#IAS2019</a:t>
            </a:r>
          </a:p>
        </p:txBody>
      </p:sp>
    </p:spTree>
    <p:extLst>
      <p:ext uri="{BB962C8B-B14F-4D97-AF65-F5344CB8AC3E}">
        <p14:creationId xmlns:p14="http://schemas.microsoft.com/office/powerpoint/2010/main" val="356522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undertaken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Construction of the prevention cascade. Definition of the cascade indicators</a:t>
            </a:r>
          </a:p>
          <a:p>
            <a:r>
              <a:rPr lang="en-US" sz="2400" dirty="0" smtClean="0"/>
              <a:t>Sequential cascade vs. traditional presentation </a:t>
            </a:r>
            <a:endParaRPr lang="ru-RU" sz="2400" dirty="0" smtClean="0"/>
          </a:p>
          <a:p>
            <a:r>
              <a:rPr lang="en-GB" sz="2400" dirty="0" smtClean="0"/>
              <a:t>Analysis </a:t>
            </a:r>
            <a:r>
              <a:rPr lang="en-GB" sz="2400" dirty="0" smtClean="0"/>
              <a:t>of the predictors of prevention cascade outcomes</a:t>
            </a:r>
          </a:p>
          <a:p>
            <a:pPr lvl="1"/>
            <a:r>
              <a:rPr lang="en-US" sz="2000" dirty="0" smtClean="0"/>
              <a:t>age</a:t>
            </a:r>
            <a:r>
              <a:rPr lang="en-US" sz="2000" dirty="0"/>
              <a:t>, sex, education, marital status, monthly income, duration of injection drug use in years and drug type that was injected during past 30 days </a:t>
            </a:r>
          </a:p>
          <a:p>
            <a:pPr lvl="1"/>
            <a:r>
              <a:rPr lang="en-US" sz="2000" dirty="0"/>
              <a:t>Association </a:t>
            </a:r>
            <a:r>
              <a:rPr lang="en-US" sz="2000" dirty="0" smtClean="0"/>
              <a:t>tested </a:t>
            </a:r>
            <a:r>
              <a:rPr lang="en-US" sz="2000" dirty="0"/>
              <a:t>using chi-square test in the bivariate analysis and </a:t>
            </a:r>
            <a:r>
              <a:rPr lang="en-US" sz="2000" dirty="0" smtClean="0"/>
              <a:t>multivariable </a:t>
            </a:r>
            <a:r>
              <a:rPr lang="en-US" sz="2000" dirty="0"/>
              <a:t>logistic regression analysis </a:t>
            </a:r>
            <a:endParaRPr lang="en-GB" sz="2400" dirty="0" smtClean="0"/>
          </a:p>
          <a:p>
            <a:r>
              <a:rPr lang="en-GB" sz="2400" dirty="0" smtClean="0"/>
              <a:t>Comparison </a:t>
            </a:r>
            <a:r>
              <a:rPr lang="en-GB" sz="2400" dirty="0"/>
              <a:t>between cascades for HIV-negative and HIV-positive PWID</a:t>
            </a:r>
            <a:r>
              <a:rPr lang="ru-RU" sz="2400" dirty="0"/>
              <a:t> </a:t>
            </a:r>
            <a:endParaRPr lang="en-GB" sz="2400" dirty="0"/>
          </a:p>
          <a:p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124029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Ukraine is a country in Eastern Europe with estimated HIV prevalence of 0.6% among adults </a:t>
            </a:r>
            <a:endParaRPr lang="en-US" dirty="0" smtClean="0"/>
          </a:p>
          <a:p>
            <a:r>
              <a:rPr lang="en-US" dirty="0" smtClean="0"/>
              <a:t>HIV epidemic </a:t>
            </a:r>
            <a:r>
              <a:rPr lang="en-US" dirty="0"/>
              <a:t>was initially driven by PWID, who have the highest prevalence </a:t>
            </a:r>
            <a:r>
              <a:rPr lang="en-US" dirty="0" smtClean="0"/>
              <a:t>among </a:t>
            </a:r>
            <a:r>
              <a:rPr lang="en-US" dirty="0"/>
              <a:t>key populations (22.6% in 2017) and continue to play a key role in ongoing HIV transmission in Ukraine </a:t>
            </a:r>
            <a:endParaRPr lang="en-US" dirty="0" smtClean="0"/>
          </a:p>
          <a:p>
            <a:r>
              <a:rPr lang="en-US" dirty="0" smtClean="0"/>
              <a:t>Ukraine implements a national needle </a:t>
            </a:r>
            <a:r>
              <a:rPr lang="en-US" dirty="0"/>
              <a:t>and syringe </a:t>
            </a:r>
            <a:r>
              <a:rPr lang="en-US" dirty="0" smtClean="0"/>
              <a:t>program </a:t>
            </a:r>
            <a:r>
              <a:rPr lang="en-US" dirty="0"/>
              <a:t>(NSP)</a:t>
            </a:r>
            <a:r>
              <a:rPr lang="en-US" dirty="0" smtClean="0"/>
              <a:t> that covers </a:t>
            </a:r>
            <a:r>
              <a:rPr lang="en-US" dirty="0"/>
              <a:t>226,469 individual PWID with the minimum prevention package and 164,140 with HIV </a:t>
            </a:r>
            <a:r>
              <a:rPr lang="en-US" dirty="0" smtClean="0"/>
              <a:t>testing </a:t>
            </a:r>
          </a:p>
          <a:p>
            <a:r>
              <a:rPr lang="en-US" dirty="0"/>
              <a:t>Minimum prevention package includes provision of syringes, condoms and counseling on HIV prevention and referral for other health needs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976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source and key intervention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2017 integrated </a:t>
            </a:r>
            <a:r>
              <a:rPr lang="en-US" dirty="0"/>
              <a:t>bio-behavioral surveillance (IBBS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10,076 participants,</a:t>
            </a:r>
            <a:r>
              <a:rPr lang="uk-UA" dirty="0" smtClean="0"/>
              <a:t> 226</a:t>
            </a:r>
            <a:r>
              <a:rPr lang="en-US" dirty="0" smtClean="0"/>
              <a:t>1 tested HIV-positive and </a:t>
            </a:r>
            <a:r>
              <a:rPr lang="uk-UA" dirty="0" smtClean="0"/>
              <a:t>7</a:t>
            </a:r>
            <a:r>
              <a:rPr lang="en-US" dirty="0" smtClean="0"/>
              <a:t>,815 tested negative, (22.4% HIV prevalence). Median age </a:t>
            </a:r>
            <a:r>
              <a:rPr lang="ru-RU" dirty="0" smtClean="0"/>
              <a:t>-</a:t>
            </a:r>
            <a:r>
              <a:rPr lang="en-US" dirty="0" smtClean="0"/>
              <a:t> 35 years, 18% </a:t>
            </a:r>
            <a:r>
              <a:rPr lang="ru-RU" dirty="0" smtClean="0"/>
              <a:t>-</a:t>
            </a:r>
            <a:r>
              <a:rPr lang="en-US" dirty="0" smtClean="0"/>
              <a:t>females.</a:t>
            </a:r>
          </a:p>
          <a:p>
            <a:r>
              <a:rPr lang="en-US" dirty="0" smtClean="0"/>
              <a:t>Key </a:t>
            </a:r>
            <a:r>
              <a:rPr lang="en-US" dirty="0"/>
              <a:t>outcome of </a:t>
            </a:r>
            <a:r>
              <a:rPr lang="en-US" dirty="0" smtClean="0"/>
              <a:t>interest - </a:t>
            </a:r>
            <a:r>
              <a:rPr lang="en-US" dirty="0" smtClean="0"/>
              <a:t>prevention </a:t>
            </a:r>
            <a:r>
              <a:rPr lang="en-US" dirty="0"/>
              <a:t>of HIV transmission through unsafe injection behavior among </a:t>
            </a:r>
            <a:r>
              <a:rPr lang="en-US" dirty="0" smtClean="0"/>
              <a:t>PWID </a:t>
            </a: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ore </a:t>
            </a:r>
            <a:r>
              <a:rPr lang="en-US" dirty="0"/>
              <a:t>intervention </a:t>
            </a:r>
            <a:r>
              <a:rPr lang="en-US" dirty="0" smtClean="0"/>
              <a:t>- NSP </a:t>
            </a:r>
            <a:endParaRPr lang="en-US" dirty="0" smtClean="0"/>
          </a:p>
          <a:p>
            <a:r>
              <a:rPr lang="en-US" dirty="0"/>
              <a:t>M</a:t>
            </a:r>
            <a:r>
              <a:rPr lang="en-US" dirty="0" smtClean="0"/>
              <a:t>inimum </a:t>
            </a:r>
            <a:r>
              <a:rPr lang="en-US" dirty="0" smtClean="0"/>
              <a:t>package of services: syringes</a:t>
            </a:r>
            <a:r>
              <a:rPr lang="en-US" dirty="0"/>
              <a:t>, condoms and counseling on HIV prevention and referral for other health needs </a:t>
            </a:r>
          </a:p>
        </p:txBody>
      </p:sp>
    </p:spTree>
    <p:extLst>
      <p:ext uri="{BB962C8B-B14F-4D97-AF65-F5344CB8AC3E}">
        <p14:creationId xmlns:p14="http://schemas.microsoft.com/office/powerpoint/2010/main" val="172016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1255"/>
            <a:ext cx="10972800" cy="1143000"/>
          </a:xfrm>
        </p:spPr>
        <p:txBody>
          <a:bodyPr/>
          <a:lstStyle/>
          <a:p>
            <a:r>
              <a:rPr lang="en-US" dirty="0" smtClean="0"/>
              <a:t>Cascade pillars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24255"/>
            <a:ext cx="10972800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Estimated number of HIV-negative* </a:t>
            </a:r>
            <a:r>
              <a:rPr lang="en-US" dirty="0" smtClean="0"/>
              <a:t>PWID size estimation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overage </a:t>
            </a:r>
            <a:r>
              <a:rPr lang="en-US" dirty="0"/>
              <a:t>of prevention </a:t>
            </a:r>
            <a:r>
              <a:rPr lang="en-US" dirty="0" smtClean="0"/>
              <a:t>services:</a:t>
            </a:r>
            <a:endParaRPr lang="en-US" dirty="0"/>
          </a:p>
          <a:p>
            <a:r>
              <a:rPr lang="en-US" sz="2400" dirty="0" smtClean="0"/>
              <a:t>2a number </a:t>
            </a:r>
            <a:r>
              <a:rPr lang="en-US" sz="2400" dirty="0"/>
              <a:t>of PWID who received either a syringe </a:t>
            </a:r>
            <a:r>
              <a:rPr lang="en-US" sz="2400" u="sng" dirty="0"/>
              <a:t>or</a:t>
            </a:r>
            <a:r>
              <a:rPr lang="en-US" sz="2400" dirty="0"/>
              <a:t> a </a:t>
            </a:r>
            <a:r>
              <a:rPr lang="en-US" sz="2400" dirty="0" smtClean="0"/>
              <a:t>condom </a:t>
            </a:r>
            <a:r>
              <a:rPr lang="en-US" sz="2400" u="sng" dirty="0"/>
              <a:t>or</a:t>
            </a:r>
            <a:r>
              <a:rPr lang="en-US" sz="2400" dirty="0"/>
              <a:t> </a:t>
            </a:r>
            <a:r>
              <a:rPr lang="en-US" sz="2400" dirty="0" smtClean="0"/>
              <a:t>a </a:t>
            </a:r>
            <a:r>
              <a:rPr lang="en-US" sz="2400" dirty="0"/>
              <a:t>HIV test through the prevention programs in </a:t>
            </a:r>
            <a:r>
              <a:rPr lang="en-US" sz="2400" dirty="0" smtClean="0"/>
              <a:t>the </a:t>
            </a:r>
            <a:r>
              <a:rPr lang="en-US" sz="2400" dirty="0"/>
              <a:t>past 12 months </a:t>
            </a:r>
            <a:endParaRPr lang="en-US" sz="2400" dirty="0" smtClean="0"/>
          </a:p>
          <a:p>
            <a:r>
              <a:rPr lang="en-US" sz="2400" dirty="0" smtClean="0"/>
              <a:t>2b </a:t>
            </a:r>
            <a:r>
              <a:rPr lang="en-US" sz="2400" dirty="0"/>
              <a:t>number of PWID who received </a:t>
            </a:r>
            <a:r>
              <a:rPr lang="en-US" sz="2400" dirty="0" smtClean="0"/>
              <a:t>a </a:t>
            </a:r>
            <a:r>
              <a:rPr lang="en-US" sz="2400" dirty="0"/>
              <a:t>syringe </a:t>
            </a:r>
            <a:r>
              <a:rPr lang="en-US" sz="2400" u="sng" dirty="0" smtClean="0"/>
              <a:t>and</a:t>
            </a:r>
            <a:r>
              <a:rPr lang="en-US" sz="2400" dirty="0" smtClean="0"/>
              <a:t> </a:t>
            </a:r>
            <a:r>
              <a:rPr lang="en-US" sz="2400" dirty="0"/>
              <a:t>a condom </a:t>
            </a:r>
            <a:r>
              <a:rPr lang="en-US" sz="2400" u="sng" dirty="0" smtClean="0"/>
              <a:t>and</a:t>
            </a:r>
            <a:r>
              <a:rPr lang="en-US" sz="2400" dirty="0" smtClean="0"/>
              <a:t> a </a:t>
            </a:r>
            <a:r>
              <a:rPr lang="en-US" sz="2400" dirty="0"/>
              <a:t>HIV test through the prevention </a:t>
            </a:r>
            <a:r>
              <a:rPr lang="en-US" sz="2400" dirty="0" smtClean="0"/>
              <a:t>programs in the </a:t>
            </a:r>
            <a:r>
              <a:rPr lang="en-US" sz="2400" dirty="0"/>
              <a:t>past 12 months </a:t>
            </a:r>
            <a:endParaRPr lang="en-US" sz="2400" dirty="0" smtClean="0"/>
          </a:p>
          <a:p>
            <a:pPr marL="0" indent="0">
              <a:buNone/>
            </a:pPr>
            <a:r>
              <a:rPr lang="en-US" dirty="0"/>
              <a:t>3. safe injection </a:t>
            </a:r>
            <a:r>
              <a:rPr lang="en-US" dirty="0" smtClean="0"/>
              <a:t>practices </a:t>
            </a:r>
            <a:r>
              <a:rPr lang="en-US" dirty="0"/>
              <a:t>:</a:t>
            </a:r>
          </a:p>
          <a:p>
            <a:r>
              <a:rPr lang="en-US" sz="2400" dirty="0" smtClean="0"/>
              <a:t>3a </a:t>
            </a:r>
            <a:r>
              <a:rPr lang="en-US" sz="2400" dirty="0"/>
              <a:t>use of a clean syringe and needle </a:t>
            </a:r>
            <a:r>
              <a:rPr lang="en-US" sz="2400" u="sng" dirty="0"/>
              <a:t>at last injection </a:t>
            </a:r>
            <a:endParaRPr lang="en-US" sz="2400" u="sng" dirty="0" smtClean="0"/>
          </a:p>
          <a:p>
            <a:r>
              <a:rPr lang="en-US" sz="2400" dirty="0" smtClean="0"/>
              <a:t>3b </a:t>
            </a:r>
            <a:r>
              <a:rPr lang="en-US" sz="2400" dirty="0"/>
              <a:t>using only clean syringes </a:t>
            </a:r>
            <a:r>
              <a:rPr lang="en-US" sz="2400" u="sng" dirty="0"/>
              <a:t>in the past 30 days </a:t>
            </a:r>
            <a:endParaRPr lang="en-US" sz="2400" u="sng" dirty="0" smtClean="0"/>
          </a:p>
          <a:p>
            <a:r>
              <a:rPr lang="en-US" sz="2400" dirty="0" smtClean="0"/>
              <a:t>3c </a:t>
            </a:r>
            <a:r>
              <a:rPr lang="en-US" sz="2400" u="sng" dirty="0"/>
              <a:t>absence of any injection risk in the past 30 days</a:t>
            </a:r>
            <a:r>
              <a:rPr lang="en-US" sz="2400" dirty="0"/>
              <a:t> (defined as </a:t>
            </a:r>
            <a:r>
              <a:rPr lang="en-US" sz="2400" u="sng" dirty="0"/>
              <a:t>not</a:t>
            </a:r>
            <a:r>
              <a:rPr lang="en-US" sz="2400" dirty="0"/>
              <a:t> using shared syringes/needles, other injection equipment or containers, pre-filled syringes, and back- or front-loading) </a:t>
            </a: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36884" y="5756833"/>
            <a:ext cx="6833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*A separate cascade was developed for HIV-positive PWID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05366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048835"/>
          </a:xfrm>
        </p:spPr>
        <p:txBody>
          <a:bodyPr>
            <a:normAutofit fontScale="90000"/>
          </a:bodyPr>
          <a:lstStyle/>
          <a:p>
            <a:r>
              <a:rPr lang="en-US" dirty="0"/>
              <a:t>Sequential cascade vs. traditional presentation of </a:t>
            </a:r>
            <a:r>
              <a:rPr lang="en-US" dirty="0" smtClean="0"/>
              <a:t>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Cascade logic: </a:t>
            </a:r>
            <a:r>
              <a:rPr lang="en-US" dirty="0" smtClean="0"/>
              <a:t>each </a:t>
            </a:r>
            <a:r>
              <a:rPr lang="en-US" dirty="0"/>
              <a:t>consequent indicator is calculated as a proportion </a:t>
            </a:r>
            <a:r>
              <a:rPr lang="en-US" dirty="0" smtClean="0"/>
              <a:t>of </a:t>
            </a:r>
            <a:r>
              <a:rPr lang="en-US" dirty="0"/>
              <a:t>the previous one </a:t>
            </a:r>
            <a:endParaRPr lang="en-US" dirty="0" smtClean="0"/>
          </a:p>
          <a:p>
            <a:r>
              <a:rPr lang="en-US" dirty="0" smtClean="0"/>
              <a:t>However, in </a:t>
            </a:r>
            <a:r>
              <a:rPr lang="en-US" dirty="0"/>
              <a:t>prevention </a:t>
            </a:r>
            <a:r>
              <a:rPr lang="en-US" dirty="0" smtClean="0"/>
              <a:t>the pathways along the cascade are not always linear:</a:t>
            </a:r>
          </a:p>
          <a:p>
            <a:pPr lvl="1"/>
            <a:r>
              <a:rPr lang="en-US" dirty="0" smtClean="0"/>
              <a:t>prevention </a:t>
            </a:r>
            <a:r>
              <a:rPr lang="en-US" dirty="0"/>
              <a:t>interventions </a:t>
            </a:r>
            <a:r>
              <a:rPr lang="en-US" dirty="0" smtClean="0"/>
              <a:t>not </a:t>
            </a:r>
            <a:r>
              <a:rPr lang="en-US" dirty="0"/>
              <a:t>only </a:t>
            </a:r>
            <a:r>
              <a:rPr lang="en-US" dirty="0" smtClean="0"/>
              <a:t>provide commodities, </a:t>
            </a:r>
            <a:r>
              <a:rPr lang="en-US" dirty="0"/>
              <a:t>but also </a:t>
            </a:r>
            <a:r>
              <a:rPr lang="en-US" dirty="0" smtClean="0"/>
              <a:t>educate </a:t>
            </a:r>
            <a:r>
              <a:rPr lang="en-US" dirty="0"/>
              <a:t>and sustainably change </a:t>
            </a:r>
            <a:r>
              <a:rPr lang="en-US" dirty="0" smtClean="0"/>
              <a:t>behaviors</a:t>
            </a:r>
            <a:r>
              <a:rPr lang="en-US" dirty="0" smtClean="0"/>
              <a:t>; </a:t>
            </a:r>
          </a:p>
          <a:p>
            <a:pPr lvl="1"/>
            <a:r>
              <a:rPr lang="en-US" dirty="0" smtClean="0"/>
              <a:t>commodities </a:t>
            </a:r>
            <a:r>
              <a:rPr lang="en-US" dirty="0"/>
              <a:t>are available outside of the prevention </a:t>
            </a:r>
            <a:r>
              <a:rPr lang="en-US" dirty="0" smtClean="0"/>
              <a:t>programs</a:t>
            </a:r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compare and contrast two approaches – the ‘sequential’ cascade and </a:t>
            </a:r>
            <a:r>
              <a:rPr lang="en-US" dirty="0" smtClean="0"/>
              <a:t>presentation </a:t>
            </a:r>
            <a:r>
              <a:rPr lang="en-US" dirty="0"/>
              <a:t>of the same indicators separately </a:t>
            </a:r>
          </a:p>
        </p:txBody>
      </p:sp>
    </p:spTree>
    <p:extLst>
      <p:ext uri="{BB962C8B-B14F-4D97-AF65-F5344CB8AC3E}">
        <p14:creationId xmlns:p14="http://schemas.microsoft.com/office/powerpoint/2010/main" val="762181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Prevention cascade: sequential </a:t>
            </a:r>
            <a:r>
              <a:rPr lang="en-US" dirty="0"/>
              <a:t>cascade </a:t>
            </a:r>
            <a:r>
              <a:rPr lang="en-US" dirty="0" smtClean="0"/>
              <a:t>vs. </a:t>
            </a:r>
            <a:r>
              <a:rPr lang="en-US" dirty="0"/>
              <a:t>traditional </a:t>
            </a:r>
            <a:r>
              <a:rPr lang="en-US" dirty="0" smtClean="0"/>
              <a:t>presentation of indicators </a:t>
            </a:r>
            <a:endParaRPr lang="en-US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90580901"/>
              </p:ext>
            </p:extLst>
          </p:nvPr>
        </p:nvGraphicFramePr>
        <p:xfrm>
          <a:off x="180474" y="1562501"/>
          <a:ext cx="9230226" cy="4645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14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Analysis of the predictors of prevention cascade </a:t>
            </a:r>
            <a:r>
              <a:rPr lang="en-GB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There </a:t>
            </a:r>
            <a:r>
              <a:rPr lang="en-US" sz="2800" dirty="0"/>
              <a:t>was </a:t>
            </a:r>
            <a:r>
              <a:rPr lang="en-US" sz="2800" u="sng" dirty="0" smtClean="0"/>
              <a:t>lower </a:t>
            </a:r>
            <a:r>
              <a:rPr lang="en-US" sz="2800" u="sng" dirty="0"/>
              <a:t>coverage</a:t>
            </a:r>
            <a:r>
              <a:rPr lang="en-US" sz="2800" dirty="0"/>
              <a:t> </a:t>
            </a:r>
            <a:r>
              <a:rPr lang="en-US" sz="2800" dirty="0" smtClean="0"/>
              <a:t>among:</a:t>
            </a:r>
          </a:p>
          <a:p>
            <a:pPr lvl="1"/>
            <a:r>
              <a:rPr lang="en-US" sz="2400" dirty="0" smtClean="0"/>
              <a:t>younger </a:t>
            </a:r>
            <a:r>
              <a:rPr lang="en-US" sz="2400" dirty="0"/>
              <a:t>PWID (26% in </a:t>
            </a:r>
            <a:r>
              <a:rPr lang="en-US" sz="2400" dirty="0" smtClean="0"/>
              <a:t>&lt;25 </a:t>
            </a:r>
            <a:r>
              <a:rPr lang="en-US" sz="2400" dirty="0"/>
              <a:t>compared to 48% among </a:t>
            </a:r>
            <a:r>
              <a:rPr lang="en-US" sz="2400" dirty="0" smtClean="0"/>
              <a:t>&gt;45</a:t>
            </a:r>
            <a:r>
              <a:rPr lang="en-US" sz="2400" dirty="0"/>
              <a:t>), </a:t>
            </a:r>
            <a:endParaRPr lang="en-US" sz="2400" dirty="0" smtClean="0"/>
          </a:p>
          <a:p>
            <a:pPr lvl="1"/>
            <a:r>
              <a:rPr lang="en-US" sz="2400" dirty="0" smtClean="0"/>
              <a:t>PWID </a:t>
            </a:r>
            <a:r>
              <a:rPr lang="en-US" sz="2400" dirty="0"/>
              <a:t>with shorter injection duration (24% in those injecting &lt;=2 years compared to 44% among </a:t>
            </a:r>
            <a:r>
              <a:rPr lang="en-US" sz="2400" dirty="0" smtClean="0"/>
              <a:t>&gt;2), </a:t>
            </a:r>
            <a:r>
              <a:rPr lang="en-US" sz="2400" dirty="0"/>
              <a:t>and </a:t>
            </a:r>
            <a:endParaRPr lang="en-US" sz="2400" dirty="0" smtClean="0"/>
          </a:p>
          <a:p>
            <a:pPr lvl="1"/>
            <a:r>
              <a:rPr lang="en-US" sz="2400" dirty="0" smtClean="0"/>
              <a:t>stimulant </a:t>
            </a:r>
            <a:r>
              <a:rPr lang="en-US" sz="2400" dirty="0"/>
              <a:t>users (27% compared to 44% among opioid users). </a:t>
            </a:r>
            <a:endParaRPr lang="en-US" sz="2400" dirty="0" smtClean="0"/>
          </a:p>
          <a:p>
            <a:r>
              <a:rPr lang="en-US" sz="2800" dirty="0"/>
              <a:t>D</a:t>
            </a:r>
            <a:r>
              <a:rPr lang="en-US" sz="2800" dirty="0" smtClean="0"/>
              <a:t>espite </a:t>
            </a:r>
            <a:r>
              <a:rPr lang="en-US" sz="2800" dirty="0"/>
              <a:t>lower service coverage, the younger, less experienced PWID and stimulant users reported </a:t>
            </a:r>
            <a:r>
              <a:rPr lang="en-US" sz="2800" u="sng" dirty="0" smtClean="0"/>
              <a:t>safer </a:t>
            </a:r>
            <a:r>
              <a:rPr lang="en-US" sz="2800" u="sng" dirty="0"/>
              <a:t>behaviors </a:t>
            </a:r>
            <a:r>
              <a:rPr lang="en-US" sz="2800" dirty="0"/>
              <a:t>than their comparison </a:t>
            </a:r>
            <a:r>
              <a:rPr lang="en-US" sz="2800" dirty="0" smtClean="0"/>
              <a:t>groups (46</a:t>
            </a:r>
            <a:r>
              <a:rPr lang="en-US" sz="2800" dirty="0"/>
              <a:t>% in &lt;25 </a:t>
            </a:r>
            <a:r>
              <a:rPr lang="en-US" sz="2800" dirty="0" smtClean="0"/>
              <a:t>vs </a:t>
            </a:r>
            <a:r>
              <a:rPr lang="en-US" sz="2800" dirty="0" smtClean="0"/>
              <a:t>39% </a:t>
            </a:r>
            <a:r>
              <a:rPr lang="en-US" sz="2800" dirty="0"/>
              <a:t>in &gt;</a:t>
            </a:r>
            <a:r>
              <a:rPr lang="en-US" sz="2800" dirty="0" smtClean="0"/>
              <a:t>45; 46% in &lt;=</a:t>
            </a:r>
            <a:r>
              <a:rPr lang="en-US" sz="2800" dirty="0"/>
              <a:t>2 years </a:t>
            </a:r>
            <a:r>
              <a:rPr lang="en-US" sz="2800" dirty="0" smtClean="0"/>
              <a:t>vs. 37% in </a:t>
            </a:r>
            <a:r>
              <a:rPr lang="en-US" sz="2800" dirty="0"/>
              <a:t>&gt;</a:t>
            </a:r>
            <a:r>
              <a:rPr lang="en-US" sz="2800" dirty="0" smtClean="0"/>
              <a:t>2; 44% for stimulant users vs. 39% for opioid users)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215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ADBD3347-1A0F-45F0-B4B5-B886B317FA11}" vid="{2289ECF3-0365-4EFC-8344-95011E66FD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AIDS2016_template</Template>
  <TotalTime>19385</TotalTime>
  <Words>2617</Words>
  <Application>Microsoft Macintosh PowerPoint</Application>
  <PresentationFormat>Widescreen</PresentationFormat>
  <Paragraphs>1306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Franklin Gothic Book</vt:lpstr>
      <vt:lpstr>Raleway</vt:lpstr>
      <vt:lpstr>Times New Roman</vt:lpstr>
      <vt:lpstr>Arial</vt:lpstr>
      <vt:lpstr>AIDS 2016_Template</vt:lpstr>
      <vt:lpstr>PowerPoint Presentation</vt:lpstr>
      <vt:lpstr>Operationalizing HIV prevention cascade for PWID using integrated bio-behavioral survey data from Ukraine </vt:lpstr>
      <vt:lpstr>Analysis undertaken</vt:lpstr>
      <vt:lpstr>Background</vt:lpstr>
      <vt:lpstr>Data source and key intervention </vt:lpstr>
      <vt:lpstr>Cascade pillars</vt:lpstr>
      <vt:lpstr>Sequential cascade vs. traditional presentation of indicators</vt:lpstr>
      <vt:lpstr>Prevention cascade: sequential cascade vs. traditional presentation of indicators </vt:lpstr>
      <vt:lpstr>Analysis of the predictors of prevention cascade outcomes</vt:lpstr>
      <vt:lpstr>PowerPoint Presentation</vt:lpstr>
      <vt:lpstr>PowerPoint Presentation</vt:lpstr>
      <vt:lpstr>Comparison between cascades for HIV-negative and HIV-positive PWID</vt:lpstr>
      <vt:lpstr>Conclusion</vt:lpstr>
      <vt:lpstr>Discussion</vt:lpstr>
      <vt:lpstr>Discussion: non-linear nature of the prevention cascade</vt:lpstr>
      <vt:lpstr>Acknowledgements </vt:lpstr>
      <vt:lpstr>PowerPoint Presentation</vt:lpstr>
    </vt:vector>
  </TitlesOfParts>
  <Company>Microsoft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Entwistle</dc:creator>
  <cp:lastModifiedBy>Microsoft Office User</cp:lastModifiedBy>
  <cp:revision>106</cp:revision>
  <cp:lastPrinted>2017-01-16T15:31:13Z</cp:lastPrinted>
  <dcterms:created xsi:type="dcterms:W3CDTF">2017-01-13T09:09:35Z</dcterms:created>
  <dcterms:modified xsi:type="dcterms:W3CDTF">2019-07-22T21:52:00Z</dcterms:modified>
</cp:coreProperties>
</file>